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49" autoAdjust="0"/>
    <p:restoredTop sz="94660"/>
  </p:normalViewPr>
  <p:slideViewPr>
    <p:cSldViewPr>
      <p:cViewPr varScale="1">
        <p:scale>
          <a:sx n="104" d="100"/>
          <a:sy n="104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CACDE-A933-48EB-B255-8AA3448C11A3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63C29-6684-4BBA-AFC1-107E7E8CF5E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2034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63C29-6684-4BBA-AFC1-107E7E8CF5E4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90083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63C29-6684-4BBA-AFC1-107E7E8CF5E4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7102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8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2013-04-05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2666727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  <a:effectLst>
                  <a:glow rad="177800">
                    <a:schemeClr val="accent1">
                      <a:alpha val="23000"/>
                    </a:schemeClr>
                  </a:glow>
                  <a:reflection blurRad="6350" stA="14000" endPos="45500" dir="5400000" sy="-100000" algn="bl" rotWithShape="0"/>
                </a:effectLst>
                <a:latin typeface="Cleanvertising" pitchFamily="34" charset="0"/>
              </a:rPr>
              <a:t>Badania obiektów na terenie </a:t>
            </a:r>
            <a:r>
              <a:rPr lang="pl-PL" dirty="0" smtClean="0">
                <a:solidFill>
                  <a:schemeClr val="bg1"/>
                </a:solidFill>
                <a:effectLst>
                  <a:glow rad="177800">
                    <a:schemeClr val="accent1">
                      <a:alpha val="23000"/>
                    </a:schemeClr>
                  </a:glow>
                  <a:reflection blurRad="6350" stA="14000" endPos="45500" dir="5400000" sy="-100000" algn="bl" rotWithShape="0"/>
                </a:effectLst>
                <a:latin typeface="Cleanvertising" pitchFamily="34" charset="0"/>
              </a:rPr>
              <a:t>Zespołu </a:t>
            </a:r>
            <a:r>
              <a:rPr lang="pl-PL" dirty="0">
                <a:solidFill>
                  <a:schemeClr val="bg1"/>
                </a:solidFill>
                <a:effectLst>
                  <a:glow rad="177800">
                    <a:schemeClr val="accent1">
                      <a:alpha val="23000"/>
                    </a:schemeClr>
                  </a:glow>
                  <a:reflection blurRad="6350" stA="14000" endPos="45500" dir="5400000" sy="-100000" algn="bl" rotWithShape="0"/>
                </a:effectLst>
                <a:latin typeface="Cleanvertising" pitchFamily="34" charset="0"/>
              </a:rPr>
              <a:t>Szkół Technicznych z zastosowaniem kamery </a:t>
            </a:r>
            <a:r>
              <a:rPr lang="pl-PL" dirty="0" smtClean="0">
                <a:solidFill>
                  <a:schemeClr val="bg1"/>
                </a:solidFill>
                <a:effectLst>
                  <a:glow rad="177800">
                    <a:schemeClr val="accent1">
                      <a:alpha val="23000"/>
                    </a:schemeClr>
                  </a:glow>
                  <a:reflection blurRad="6350" stA="14000" endPos="45500" dir="5400000" sy="-100000" algn="bl" rotWithShape="0"/>
                </a:effectLst>
                <a:latin typeface="Cleanvertising" pitchFamily="34" charset="0"/>
              </a:rPr>
              <a:t>termowizyjnej</a:t>
            </a:r>
            <a:endParaRPr lang="pl-PL" dirty="0">
              <a:solidFill>
                <a:schemeClr val="bg1"/>
              </a:solidFill>
              <a:effectLst>
                <a:glow rad="177800">
                  <a:schemeClr val="accent1">
                    <a:alpha val="23000"/>
                  </a:schemeClr>
                </a:glow>
                <a:reflection blurRad="6350" stA="14000" endPos="45500" dir="5400000" sy="-100000" algn="bl" rotWithShape="0"/>
              </a:effectLst>
              <a:latin typeface="Cleanvertising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0800" cy="1752600"/>
          </a:xfrm>
          <a:effectLst>
            <a:glow>
              <a:schemeClr val="accent1"/>
            </a:glow>
          </a:effectLst>
        </p:spPr>
        <p:txBody>
          <a:bodyPr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effectLst>
                  <a:glow rad="127000">
                    <a:schemeClr val="accent1">
                      <a:alpha val="40000"/>
                    </a:schemeClr>
                  </a:glow>
                </a:effectLst>
                <a:latin typeface="Cleanvertising" pitchFamily="34" charset="0"/>
              </a:rPr>
              <a:t>Zespół Szkół Technicznych w Ostrowie Wielkopolskim ul</a:t>
            </a:r>
            <a:r>
              <a:rPr lang="pl-PL" sz="2800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40000"/>
                    </a:schemeClr>
                  </a:glow>
                </a:effectLst>
                <a:latin typeface="Cleanvertising" pitchFamily="34" charset="0"/>
              </a:rPr>
              <a:t>. Poznańska </a:t>
            </a:r>
            <a:r>
              <a:rPr lang="pl-PL" sz="2800" dirty="0">
                <a:solidFill>
                  <a:schemeClr val="bg1"/>
                </a:solidFill>
                <a:effectLst>
                  <a:glow rad="127000">
                    <a:schemeClr val="accent1">
                      <a:alpha val="40000"/>
                    </a:schemeClr>
                  </a:glow>
                </a:effectLst>
                <a:latin typeface="Cleanvertising" pitchFamily="34" charset="0"/>
              </a:rPr>
              <a:t>43</a:t>
            </a:r>
          </a:p>
        </p:txBody>
      </p:sp>
    </p:spTree>
    <p:extLst>
      <p:ext uri="{BB962C8B-B14F-4D97-AF65-F5344CB8AC3E}">
        <p14:creationId xmlns="" xmlns:p14="http://schemas.microsoft.com/office/powerpoint/2010/main" val="55465659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2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04" y="980728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72768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1560" y="4725144"/>
            <a:ext cx="828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Na </a:t>
            </a:r>
            <a:r>
              <a:rPr lang="pl-PL" dirty="0" smtClean="0">
                <a:solidFill>
                  <a:schemeClr val="bg1"/>
                </a:solidFill>
              </a:rPr>
              <a:t>zdjęciu </a:t>
            </a:r>
            <a:r>
              <a:rPr lang="pl-PL" dirty="0">
                <a:solidFill>
                  <a:schemeClr val="bg1"/>
                </a:solidFill>
              </a:rPr>
              <a:t>termowizyjnym widzimy </a:t>
            </a:r>
            <a:r>
              <a:rPr lang="pl-PL" dirty="0" smtClean="0">
                <a:solidFill>
                  <a:schemeClr val="bg1"/>
                </a:solidFill>
              </a:rPr>
              <a:t>kanały </a:t>
            </a:r>
            <a:r>
              <a:rPr lang="pl-PL" dirty="0">
                <a:solidFill>
                  <a:schemeClr val="bg1"/>
                </a:solidFill>
              </a:rPr>
              <a:t>wentylacyjne na szczycie </a:t>
            </a:r>
            <a:r>
              <a:rPr lang="pl-PL" dirty="0" smtClean="0">
                <a:solidFill>
                  <a:schemeClr val="bg1"/>
                </a:solidFill>
              </a:rPr>
              <a:t>ściany północnej</a:t>
            </a:r>
            <a:r>
              <a:rPr lang="pl-PL" dirty="0">
                <a:solidFill>
                  <a:schemeClr val="bg1"/>
                </a:solidFill>
              </a:rPr>
              <a:t>.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Można zauważyć którędy wpływa </a:t>
            </a:r>
            <a:r>
              <a:rPr lang="pl-PL" dirty="0">
                <a:solidFill>
                  <a:schemeClr val="bg1"/>
                </a:solidFill>
              </a:rPr>
              <a:t>i </a:t>
            </a:r>
            <a:r>
              <a:rPr lang="pl-PL" dirty="0" smtClean="0">
                <a:solidFill>
                  <a:schemeClr val="bg1"/>
                </a:solidFill>
              </a:rPr>
              <a:t>wypływa </a:t>
            </a:r>
            <a:r>
              <a:rPr lang="pl-PL" dirty="0">
                <a:solidFill>
                  <a:schemeClr val="bg1"/>
                </a:solidFill>
              </a:rPr>
              <a:t> powietrze do sali </a:t>
            </a:r>
            <a:r>
              <a:rPr lang="pl-PL" dirty="0" smtClean="0">
                <a:solidFill>
                  <a:schemeClr val="bg1"/>
                </a:solidFill>
              </a:rPr>
              <a:t>gimnastycznej. W </a:t>
            </a:r>
            <a:r>
              <a:rPr lang="pl-PL" dirty="0">
                <a:solidFill>
                  <a:schemeClr val="bg1"/>
                </a:solidFill>
              </a:rPr>
              <a:t>tej sytuacji obserwujemy na </a:t>
            </a:r>
            <a:r>
              <a:rPr lang="pl-PL" dirty="0" smtClean="0">
                <a:solidFill>
                  <a:schemeClr val="bg1"/>
                </a:solidFill>
              </a:rPr>
              <a:t>kanałach zewnętrznych ucieczkę </a:t>
            </a:r>
            <a:r>
              <a:rPr lang="pl-PL" dirty="0">
                <a:solidFill>
                  <a:schemeClr val="bg1"/>
                </a:solidFill>
              </a:rPr>
              <a:t>cieplejszego powietrza z sali, a na </a:t>
            </a:r>
            <a:r>
              <a:rPr lang="pl-PL" dirty="0" smtClean="0">
                <a:solidFill>
                  <a:schemeClr val="bg1"/>
                </a:solidFill>
              </a:rPr>
              <a:t>środkowym wpływ zimnego </a:t>
            </a:r>
            <a:r>
              <a:rPr lang="pl-PL" dirty="0">
                <a:solidFill>
                  <a:schemeClr val="bg1"/>
                </a:solidFill>
              </a:rPr>
              <a:t>powietrza z </a:t>
            </a:r>
            <a:r>
              <a:rPr lang="pl-PL" dirty="0" smtClean="0">
                <a:solidFill>
                  <a:schemeClr val="bg1"/>
                </a:solidFill>
              </a:rPr>
              <a:t>zewnątrz </a:t>
            </a:r>
            <a:r>
              <a:rPr lang="pl-PL" dirty="0">
                <a:solidFill>
                  <a:schemeClr val="bg1"/>
                </a:solidFill>
              </a:rPr>
              <a:t>budynku.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438159" y="201467"/>
            <a:ext cx="4628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Sala gimnastyczna pawilon</a:t>
            </a:r>
            <a:endParaRPr lang="pl-PL" sz="32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2240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71546"/>
            <a:ext cx="358709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00034" y="5013176"/>
            <a:ext cx="8248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Na termogramie widać przepływ ciepłej wody w rurach. Są to rury doprowadzające ciepłą wodę do basenu .</a:t>
            </a:r>
            <a:endParaRPr lang="pl-PL" sz="1500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36423" y="260648"/>
            <a:ext cx="3769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Maszynownia basenu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pic>
        <p:nvPicPr>
          <p:cNvPr id="1026" name="Picture 2" descr="C:\Documents and Settings\3m1-31\Moje dokumenty\Pobieranie\2013-04-05 08.09.15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6"/>
            <a:ext cx="36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304913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00108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14348" y="4941168"/>
            <a:ext cx="79621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Termogram przedstawia pracujący silnik w maszynowni basenu. Widać  w którym miejscu silnik się nagrzewa. Jest to silnik pompy ciepłej wody. </a:t>
            </a:r>
            <a:endParaRPr lang="pl-PL" sz="1500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74533" y="332656"/>
            <a:ext cx="4498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Silnik pompy ciepłej wody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pic>
        <p:nvPicPr>
          <p:cNvPr id="2051" name="Picture 3" descr="C:\Documents and Settings\3m1-31\Moje dokumenty\Pobieranie\2013-04-05 08.10.45.jpg"/>
          <p:cNvPicPr>
            <a:picLocks noChangeArrowheads="1"/>
          </p:cNvPicPr>
          <p:nvPr/>
        </p:nvPicPr>
        <p:blipFill>
          <a:blip r:embed="rId3"/>
          <a:srcRect l="15225" r="44291" b="36909"/>
          <a:stretch>
            <a:fillRect/>
          </a:stretch>
        </p:blipFill>
        <p:spPr bwMode="auto">
          <a:xfrm>
            <a:off x="4714876" y="1071546"/>
            <a:ext cx="360000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08352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5229200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Termogram przedstawia otwarte okno w sali gimnastycznej , można zauważyć  na nim wpływ zimnego powietrza (ciemno-niebieski kolor).</a:t>
            </a:r>
            <a:endParaRPr lang="pl-PL" sz="15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80" y="1124744"/>
            <a:ext cx="359567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432922" y="404664"/>
            <a:ext cx="4145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Okna sala gimnastyczna</a:t>
            </a:r>
            <a:endParaRPr lang="pl-PL" sz="3200" dirty="0"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32985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Documents and Settings\Kon\Pulpit\Projekt Kamera\Projekt Kamera\Nowy folder\100_10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56" t="23516" r="25978" b="12102"/>
          <a:stretch/>
        </p:blipFill>
        <p:spPr bwMode="auto">
          <a:xfrm>
            <a:off x="4788024" y="1052736"/>
            <a:ext cx="3600400" cy="3612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5576" y="5085184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Termogram przedstawia drzwi boczne budynku basenu. Widać wypływy ciepłego powietrza wokół drzwi , może być to spowodowane uszkodzeniem uszczelki wokół drzwi lub złym osadzeniem.</a:t>
            </a:r>
            <a:endParaRPr lang="pl-PL" sz="1500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907704" y="332656"/>
            <a:ext cx="5251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Drzwi boczne budynku basenu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245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3600000" cy="360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Kon\Pulpit\prezentacja\Projekt Kamera\Projekt Kamera\Nowy folder\100_1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769031" cy="3604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131840" y="116632"/>
            <a:ext cx="2660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Okno stołówka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35288" y="4923601"/>
            <a:ext cx="7941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Termogram przedstawia okno w szkolnej stołówce. Można zauważyć duże nieszczelności okna (czarny kolor). Spowodowane jest wadliwą uszczelką okna, a także złym jego osadzeniu.</a:t>
            </a:r>
            <a:endParaRPr lang="pl-P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4112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359567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Documents and Settings\Kon\Pulpit\prezentacja\Projekt Kamera\Projekt Kamera\Nowy folder\100_11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947" t="10157" r="13970" b="7646"/>
          <a:stretch/>
        </p:blipFill>
        <p:spPr bwMode="auto">
          <a:xfrm>
            <a:off x="4860032" y="908720"/>
            <a:ext cx="3672408" cy="3626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380099" y="188640"/>
            <a:ext cx="3942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Drzwi od strony boiska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14348" y="5000636"/>
            <a:ext cx="7858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Na zdjęciach widać drzwi wejściowo/wyjściowe do budynku. Widać na nim jak ciepło ucieka przez ramę drzwi. Powodem takiej sytuacji jest przepuszczanie ciepła przez plastikową ramę drzwi.</a:t>
            </a:r>
            <a:endParaRPr lang="pl-P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39875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6" y="980728"/>
            <a:ext cx="359567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Documents and Settings\Kon\Pulpit\prezentacja\Projekt Kamera\Projekt Kamera\Nowy folder\100_1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69" r="4567"/>
          <a:stretch/>
        </p:blipFill>
        <p:spPr bwMode="auto">
          <a:xfrm>
            <a:off x="4788024" y="980728"/>
            <a:ext cx="36004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63688" y="332656"/>
            <a:ext cx="5017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Okna obok wejścia głównego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49296" y="4869160"/>
            <a:ext cx="7955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Termogram przedstawia okna obok wejścia głównego. Widać spore nieszczelności okien u podstawy spowodowane złym osadzeniem okna oraz ciepło które ucieka przez fundament budynku.</a:t>
            </a:r>
            <a:endParaRPr lang="pl-P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21877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59567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Documents and Settings\Kon\Pulpit\prezentacja\Projekt Kamera\Projekt Kamera\Nowy folder\100_11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86" r="31749"/>
          <a:stretch/>
        </p:blipFill>
        <p:spPr bwMode="auto">
          <a:xfrm>
            <a:off x="4802872" y="980728"/>
            <a:ext cx="36004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052808" y="332656"/>
            <a:ext cx="472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Elewacja sali gimnastycznej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2910" y="4857760"/>
            <a:ext cx="7786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Na zdjęciu widzimy największą  ucieczkę ciepłego powietrza w okolicach źle osadzonych okien i przy fundamencie budynku.</a:t>
            </a:r>
            <a:endParaRPr lang="pl-P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19278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Kon\Pulpit\prezentacja\Projekt Kamera\Projekt Kamera\Nowy folder\100_10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19" r="26419"/>
          <a:stretch/>
        </p:blipFill>
        <p:spPr bwMode="auto">
          <a:xfrm>
            <a:off x="4860032" y="908720"/>
            <a:ext cx="3656597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595673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03848" y="188640"/>
            <a:ext cx="2475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Okna pawilon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2911" y="4786322"/>
            <a:ext cx="8143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Termogram przedstawia okna budynku pawilonu. Można zaobserwować dużą ilość okien przez które ucieka ciepłe powietrze. Większość okien jest źle osadzona oraz posiadają wadliwe uszczelki.</a:t>
            </a:r>
            <a:endParaRPr lang="pl-PL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10239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404664"/>
            <a:ext cx="72008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Lista uczestników projektu:</a:t>
            </a:r>
          </a:p>
          <a:p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Piotr </a:t>
            </a:r>
            <a:r>
              <a:rPr lang="pl-PL" b="1" dirty="0" err="1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Butlak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wykonanie zdjęć fotograficznych obiektów </a:t>
            </a:r>
            <a:r>
              <a:rPr lang="pl-PL" dirty="0" smtClean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szkoły, opracowywanie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wyników badań za pomocą programu </a:t>
            </a:r>
            <a:r>
              <a:rPr lang="pl-PL" dirty="0" err="1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Flir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 Tools oraz sporządzenie wniosków, wykonanie prezentacji multimedialnej</a:t>
            </a:r>
          </a:p>
          <a:p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Mateusz </a:t>
            </a:r>
            <a:r>
              <a:rPr lang="pl-PL" b="1" dirty="0" err="1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Foltynowicz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wykonanie zdjęć fotograficznych obiektów </a:t>
            </a:r>
            <a:r>
              <a:rPr lang="pl-PL" dirty="0" smtClean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szkoły, opracowywanie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wyników badań za pomocą programu </a:t>
            </a:r>
            <a:r>
              <a:rPr lang="pl-PL" dirty="0" err="1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Flir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 Tools oraz sporządzenie wniosków, wykonanie prezentacji multimedialnej</a:t>
            </a:r>
          </a:p>
          <a:p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Michał Hyla-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przeprowadzenie badań z użyciem kamery termowizyjnej w budynku głównym, przeprowadzenie prezentacji projektu przed nauczycielami i uczniami szkoły</a:t>
            </a:r>
          </a:p>
          <a:p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Michał Rossa-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przeprowadzenie badań z użyciem kamery termowizyjnej w budynku pawilonu, przeprowadzenie prezentacji projektu przed nauczycielami i uczniami szkoły</a:t>
            </a:r>
          </a:p>
          <a:p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Maciej Śmigiel-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przeprowadzenie badań  z użyciem kamery </a:t>
            </a:r>
            <a:r>
              <a:rPr lang="pl-PL" dirty="0" smtClean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termowizyjnej w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maszynowni basenu, przeprowadzenie prezentacji projektu przed nauczycielami i uczniami szkoły</a:t>
            </a:r>
          </a:p>
          <a:p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-</a:t>
            </a:r>
            <a:r>
              <a:rPr lang="pl-PL" b="1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Robert Wodnik- </a:t>
            </a:r>
            <a:r>
              <a:rPr lang="pl-PL" dirty="0">
                <a:ln>
                  <a:solidFill>
                    <a:schemeClr val="tx1">
                      <a:alpha val="23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  <a:reflection endPos="0" dir="5400000" sy="-100000" algn="bl" rotWithShape="0"/>
                </a:effectLst>
              </a:rPr>
              <a:t>przeprowadzenie badań z użyciem kamery termowizyjnej w sali gimnastycznej, przeprowadzenie prezentacji projektu przed nauczycielami i uczniami szkoły</a:t>
            </a:r>
          </a:p>
        </p:txBody>
      </p:sp>
    </p:spTree>
    <p:extLst>
      <p:ext uri="{BB962C8B-B14F-4D97-AF65-F5344CB8AC3E}">
        <p14:creationId xmlns="" xmlns:p14="http://schemas.microsoft.com/office/powerpoint/2010/main" val="27740193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68" y="1196752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8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61048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68" y="3861048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059832" y="116632"/>
            <a:ext cx="3282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Termogramy okien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042534" y="773414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Gabinet dyrektora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34958" y="77341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Aula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119763" y="773414"/>
            <a:ext cx="1813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Sekretariat uczniowski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95977" y="3501008"/>
            <a:ext cx="1405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Korytarz 1 piętro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964591" y="3501007"/>
            <a:ext cx="852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Stołówka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323952" y="3501006"/>
            <a:ext cx="1405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Korytarz 2 piętro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75533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98064" y="404664"/>
            <a:ext cx="3769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Maszynownia basenu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180222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014598" y="3429000"/>
            <a:ext cx="6756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Sala gimnastyczna w budynku głównym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773" y="4365104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2264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859216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57472" y="260648"/>
            <a:ext cx="4628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Sala gimnastyczna pawilon</a:t>
            </a:r>
            <a:endParaRPr lang="pl-PL" sz="3200" dirty="0"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23473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139952" y="908720"/>
            <a:ext cx="918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Dach</a:t>
            </a:r>
            <a:endParaRPr lang="pl-PL" sz="28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54" y="1523473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37" y="1523473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112700" y="3573016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Inne</a:t>
            </a:r>
            <a:endParaRPr lang="pl-PL" sz="28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37112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20" y="4365104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37" y="4365104"/>
            <a:ext cx="1797836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62317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57620" y="285728"/>
            <a:ext cx="1506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</a:rPr>
              <a:t>Wnioski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24495" y="870503"/>
            <a:ext cx="85725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1.Na podstawie badań zostały wykryte tzw. mostki cieplne czyli miejsca o dużej przewodności cieplnej związane z detalami konstrukcyjnymi budynku.  Zaobserwowano nieprawidłowości polegające na wadliwym połączeniu ścian i stropów, ociepleniu budynków, osadzeniu okien i drzwi oraz ich złym uszczelnieniu.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2.Podczas badania urządzeń maszynowni basenu nie wykryto żadnych wad związanych z ich działaniem. Można było zaobserwować pracę poszczególnych podzespołów oraz stopień ich nagrzania.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3.Przy badaniu sali gimnastycznej budynku pawilonu, zaobserwowaliśmy wpływ zimnego powietrza do pomieszczenia przez kanały wentylacyjne znajdujące się w ścianie.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4.W budynku głównym występują mostki cieplne związane ze złym ociepleniem stropów i ścian od strony  od strony  południowo-zachodniej (od strony basenu).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5.Badania </a:t>
            </a:r>
            <a:r>
              <a:rPr lang="pl-PL" sz="1600" dirty="0">
                <a:solidFill>
                  <a:schemeClr val="bg1"/>
                </a:solidFill>
              </a:rPr>
              <a:t>k</a:t>
            </a:r>
            <a:r>
              <a:rPr lang="pl-PL" sz="1600" dirty="0" smtClean="0">
                <a:solidFill>
                  <a:schemeClr val="bg1"/>
                </a:solidFill>
              </a:rPr>
              <a:t>amerą termowizyjną </a:t>
            </a:r>
            <a:r>
              <a:rPr lang="pl-PL" sz="1600" dirty="0">
                <a:solidFill>
                  <a:schemeClr val="bg1"/>
                </a:solidFill>
              </a:rPr>
              <a:t>firmy FLIR wykazały, że w budynkach szkolnych </a:t>
            </a:r>
            <a:r>
              <a:rPr lang="pl-PL" sz="1600" dirty="0" smtClean="0">
                <a:solidFill>
                  <a:schemeClr val="bg1"/>
                </a:solidFill>
              </a:rPr>
              <a:t>większość </a:t>
            </a:r>
            <a:r>
              <a:rPr lang="pl-PL" sz="1600" dirty="0">
                <a:solidFill>
                  <a:schemeClr val="bg1"/>
                </a:solidFill>
              </a:rPr>
              <a:t>okien ma osłabioną </a:t>
            </a:r>
            <a:r>
              <a:rPr lang="pl-PL" sz="1600" dirty="0" smtClean="0">
                <a:solidFill>
                  <a:schemeClr val="bg1"/>
                </a:solidFill>
              </a:rPr>
              <a:t>izolacyjność.</a:t>
            </a:r>
            <a:endParaRPr lang="pl-PL" sz="1600" dirty="0">
              <a:solidFill>
                <a:schemeClr val="bg1"/>
              </a:solidFill>
            </a:endParaRPr>
          </a:p>
          <a:p>
            <a:r>
              <a:rPr lang="pl-PL" sz="1600" dirty="0" smtClean="0">
                <a:solidFill>
                  <a:schemeClr val="bg1"/>
                </a:solidFill>
              </a:rPr>
              <a:t>6.Zobrazowane </a:t>
            </a:r>
            <a:r>
              <a:rPr lang="pl-PL" sz="1600" dirty="0">
                <a:solidFill>
                  <a:schemeClr val="bg1"/>
                </a:solidFill>
              </a:rPr>
              <a:t>miejsca o obniżonej temperaturze , mają wpływ na wewnętrzną temperaturę pomieszczenia, a </a:t>
            </a:r>
            <a:r>
              <a:rPr lang="pl-PL" sz="1600" dirty="0" smtClean="0">
                <a:solidFill>
                  <a:schemeClr val="bg1"/>
                </a:solidFill>
              </a:rPr>
              <a:t>także </a:t>
            </a:r>
            <a:r>
              <a:rPr lang="pl-PL" sz="1600" dirty="0">
                <a:solidFill>
                  <a:schemeClr val="bg1"/>
                </a:solidFill>
              </a:rPr>
              <a:t>wpływają na komfort cieplny przebywających w pomieszczeniu osób.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7.Niedostateczna </a:t>
            </a:r>
            <a:r>
              <a:rPr lang="pl-PL" sz="1600" dirty="0">
                <a:solidFill>
                  <a:schemeClr val="bg1"/>
                </a:solidFill>
              </a:rPr>
              <a:t>izolacja okolic okien jak i innych rzeczy elewacji </a:t>
            </a:r>
            <a:r>
              <a:rPr lang="pl-PL" sz="1600" dirty="0" smtClean="0">
                <a:solidFill>
                  <a:schemeClr val="bg1"/>
                </a:solidFill>
              </a:rPr>
              <a:t>może prowadzić </a:t>
            </a:r>
            <a:r>
              <a:rPr lang="pl-PL" sz="1600" dirty="0">
                <a:solidFill>
                  <a:schemeClr val="bg1"/>
                </a:solidFill>
              </a:rPr>
              <a:t>do kondensacji pary wodnej.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8.Powyższy </a:t>
            </a:r>
            <a:r>
              <a:rPr lang="pl-PL" sz="1600" dirty="0">
                <a:solidFill>
                  <a:schemeClr val="bg1"/>
                </a:solidFill>
              </a:rPr>
              <a:t>czynnik oraz ograniczenie wentylacji stwarzają warunki do rozwoju grzybów i pleśni w konstrukcji budynku.</a:t>
            </a:r>
          </a:p>
          <a:p>
            <a:r>
              <a:rPr lang="pl-PL" sz="1600" dirty="0" smtClean="0">
                <a:solidFill>
                  <a:schemeClr val="bg1"/>
                </a:solidFill>
              </a:rPr>
              <a:t>9.Aby wyeliminować </a:t>
            </a:r>
            <a:r>
              <a:rPr lang="pl-PL" sz="1600" dirty="0">
                <a:solidFill>
                  <a:schemeClr val="bg1"/>
                </a:solidFill>
              </a:rPr>
              <a:t>wspomniane nieprawidłowości należałoby </a:t>
            </a:r>
            <a:r>
              <a:rPr lang="pl-PL" sz="1600" dirty="0" smtClean="0">
                <a:solidFill>
                  <a:schemeClr val="bg1"/>
                </a:solidFill>
              </a:rPr>
              <a:t>dokonać </a:t>
            </a:r>
            <a:r>
              <a:rPr lang="pl-PL" sz="1600" dirty="0">
                <a:solidFill>
                  <a:schemeClr val="bg1"/>
                </a:solidFill>
              </a:rPr>
              <a:t>ponownej jak i </a:t>
            </a:r>
            <a:r>
              <a:rPr lang="pl-PL" sz="1600" dirty="0" smtClean="0">
                <a:solidFill>
                  <a:schemeClr val="bg1"/>
                </a:solidFill>
              </a:rPr>
              <a:t>prawidłowej izolacji </a:t>
            </a:r>
            <a:r>
              <a:rPr lang="pl-PL" sz="1600" dirty="0">
                <a:solidFill>
                  <a:schemeClr val="bg1"/>
                </a:solidFill>
              </a:rPr>
              <a:t>okien i ścian zewnętrznych </a:t>
            </a:r>
            <a:r>
              <a:rPr lang="pl-PL" sz="1600" dirty="0" smtClean="0">
                <a:solidFill>
                  <a:schemeClr val="bg1"/>
                </a:solidFill>
              </a:rPr>
              <a:t>budynku, dlatego powyższe wyniki badań będą dostarczone do firmy wykonującej termomodernizacje.</a:t>
            </a:r>
          </a:p>
        </p:txBody>
      </p:sp>
    </p:spTree>
    <p:extLst>
      <p:ext uri="{BB962C8B-B14F-4D97-AF65-F5344CB8AC3E}">
        <p14:creationId xmlns="" xmlns:p14="http://schemas.microsoft.com/office/powerpoint/2010/main" val="25946711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786050" y="285728"/>
            <a:ext cx="3890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</a:rPr>
              <a:t>Zdobyte umiejętności: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28597" y="1285860"/>
            <a:ext cx="821537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pl-PL" sz="2100" dirty="0" smtClean="0">
                <a:solidFill>
                  <a:schemeClr val="bg1"/>
                </a:solidFill>
              </a:rPr>
              <a:t>1.Praca i organizacja zadań w grupie.</a:t>
            </a:r>
          </a:p>
          <a:p>
            <a:pPr marL="342900" indent="-342900"/>
            <a:r>
              <a:rPr lang="pl-PL" sz="2100" dirty="0" smtClean="0">
                <a:solidFill>
                  <a:schemeClr val="bg1"/>
                </a:solidFill>
              </a:rPr>
              <a:t>2.Poznanie zasady działania kamery termowizyjnej.</a:t>
            </a:r>
          </a:p>
          <a:p>
            <a:pPr marL="342900" indent="-342900"/>
            <a:r>
              <a:rPr lang="pl-PL" sz="2100" dirty="0" smtClean="0">
                <a:solidFill>
                  <a:schemeClr val="bg1"/>
                </a:solidFill>
              </a:rPr>
              <a:t>3.Praktyczne wykorzystanie kamery termowizyjnej.</a:t>
            </a:r>
          </a:p>
          <a:p>
            <a:pPr marL="342900" indent="-342900"/>
            <a:r>
              <a:rPr lang="pl-PL" sz="2100" dirty="0" smtClean="0">
                <a:solidFill>
                  <a:schemeClr val="bg1"/>
                </a:solidFill>
              </a:rPr>
              <a:t>4.Odczytywanie  termogramów oraz ich opracowywania w programie </a:t>
            </a:r>
            <a:r>
              <a:rPr lang="pl-PL" sz="2100" dirty="0" err="1" smtClean="0">
                <a:solidFill>
                  <a:schemeClr val="bg1"/>
                </a:solidFill>
              </a:rPr>
              <a:t>Flir</a:t>
            </a:r>
            <a:r>
              <a:rPr lang="pl-PL" sz="2100" dirty="0" smtClean="0">
                <a:solidFill>
                  <a:schemeClr val="bg1"/>
                </a:solidFill>
              </a:rPr>
              <a:t> </a:t>
            </a:r>
            <a:r>
              <a:rPr lang="pl-PL" sz="2100" dirty="0" err="1" smtClean="0">
                <a:solidFill>
                  <a:schemeClr val="bg1"/>
                </a:solidFill>
              </a:rPr>
              <a:t>Tools</a:t>
            </a:r>
            <a:r>
              <a:rPr lang="pl-PL" sz="21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/>
            <a:r>
              <a:rPr lang="pl-PL" sz="2100" dirty="0" smtClean="0">
                <a:solidFill>
                  <a:schemeClr val="bg1"/>
                </a:solidFill>
              </a:rPr>
              <a:t>5.Metody oszczędzania energii elektrycznej i cieplnej podczas odbytych praktyk w zakładach.</a:t>
            </a:r>
          </a:p>
          <a:p>
            <a:pPr marL="342900" indent="-342900"/>
            <a:r>
              <a:rPr lang="pl-PL" sz="2100" dirty="0" smtClean="0">
                <a:solidFill>
                  <a:schemeClr val="bg1"/>
                </a:solidFill>
              </a:rPr>
              <a:t>6.Tworzenia prezentacji multimedialnych i ich przedstawianie na forum szkoły.</a:t>
            </a:r>
          </a:p>
        </p:txBody>
      </p:sp>
    </p:spTree>
    <p:extLst>
      <p:ext uri="{BB962C8B-B14F-4D97-AF65-F5344CB8AC3E}">
        <p14:creationId xmlns="" xmlns:p14="http://schemas.microsoft.com/office/powerpoint/2010/main" val="16347177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14678" y="357166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accent1">
                      <a:alpha val="50000"/>
                    </a:schemeClr>
                  </a:solidFill>
                </a:ln>
                <a:solidFill>
                  <a:schemeClr val="bg1"/>
                </a:solidFill>
              </a:rPr>
              <a:t>Podsumowanie</a:t>
            </a:r>
            <a:endParaRPr lang="pl-PL" sz="3200" dirty="0">
              <a:ln>
                <a:solidFill>
                  <a:schemeClr val="accent1">
                    <a:alpha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85720" y="1214422"/>
            <a:ext cx="86439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Podczas przeprowadzania badań nabyliśmy umiejętności praktyczne związane z obsługą kamery termowizyjnej, która wykorzystuje zjawisko emitowania promieniowania podczerwonego przez różne obiekty. Termogramy opracowywaliśmy przy pomocy programu </a:t>
            </a:r>
            <a:r>
              <a:rPr lang="pl-PL" sz="2000" dirty="0" err="1" smtClean="0">
                <a:solidFill>
                  <a:schemeClr val="bg1"/>
                </a:solidFill>
              </a:rPr>
              <a:t>Flir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Tools</a:t>
            </a:r>
            <a:r>
              <a:rPr lang="pl-PL" sz="2000" dirty="0" smtClean="0">
                <a:solidFill>
                  <a:schemeClr val="bg1"/>
                </a:solidFill>
              </a:rPr>
              <a:t>. Nabyliśmy umiejętności praktyczne oraz społeczne związane z podziałem ról i obowiązków, a także organizacją pracy w zespole. Poznaliśmy szerokie zastosowania kamery termowizyjnej i ich przykłady m.in. w budownictwie, ciepłownictwie, elektronice, energetyce, przemyśle, motoryzacji, medycynie, ratownictwie, weterynarii i innych specjalizacjach. Termowizję wykorzystywaliśmy do przeprowadzania badań elewacji, uszczelnienia oraz osadzenia okien, łączeń ścian ze stropem, skrzynek z bezpiecznikami, urządzeń maszynowni. Badania kamerą termowizyjną przyczynią się do poprawienia energooszczędności budynków i urządzeń szkoły, a tym samym do zmniejszenia zużycia energii i emisji gazów cieplarnianych </a:t>
            </a:r>
            <a:r>
              <a:rPr lang="pl-PL" sz="2000" smtClean="0">
                <a:solidFill>
                  <a:schemeClr val="bg1"/>
                </a:solidFill>
              </a:rPr>
              <a:t>do </a:t>
            </a:r>
            <a:r>
              <a:rPr lang="pl-PL" sz="2000" smtClean="0">
                <a:solidFill>
                  <a:schemeClr val="bg1"/>
                </a:solidFill>
              </a:rPr>
              <a:t>atmosfery.</a:t>
            </a:r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88283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692696"/>
            <a:ext cx="71344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Cele projektu:</a:t>
            </a:r>
          </a:p>
          <a:p>
            <a:r>
              <a:rPr lang="pl-PL" b="1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1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.Zwiększenie zaangażowania uczniów w zajęcia pozalekcyjne w ramach wykonywania projektu.</a:t>
            </a:r>
          </a:p>
          <a:p>
            <a:r>
              <a:rPr lang="pl-PL" b="1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2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.Zachęcenie uczniów do praktycznego wykorzystania kamery termowizyjnej w celu zbadania efektywności energetycznej szkoły.</a:t>
            </a:r>
          </a:p>
          <a:p>
            <a:r>
              <a:rPr lang="pl-PL" b="1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3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.Nauka </a:t>
            </a:r>
            <a:r>
              <a:rPr lang="pl-PL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metod 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badawczych kamerą termowizyjną oraz praktyczne ich wykorzystanie.</a:t>
            </a:r>
          </a:p>
          <a:p>
            <a:r>
              <a:rPr lang="pl-PL" b="1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4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.Nabycie przez uczestników umiejętności pracy w grupie z podziałem obowiązków.</a:t>
            </a:r>
          </a:p>
          <a:p>
            <a:r>
              <a:rPr lang="pl-PL" b="1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5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.Uzyskanie umiejętności prowadzenia multimedialnych prezentacji przed nauczycielami/nauczycielkami i innymi uczniami/uczennicami.</a:t>
            </a:r>
          </a:p>
          <a:p>
            <a:r>
              <a:rPr lang="pl-PL" b="1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6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.Popularyzacja </a:t>
            </a:r>
            <a:r>
              <a:rPr lang="pl-PL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wśród 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młodzieży wiedzy dotyczącej energii odnawialnej i racjonalnego gospodarowania energią.</a:t>
            </a:r>
          </a:p>
          <a:p>
            <a:r>
              <a:rPr lang="pl-PL" b="1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7</a:t>
            </a:r>
            <a:r>
              <a:rPr lang="pl-PL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.Wspieranie </a:t>
            </a:r>
            <a:r>
              <a:rPr lang="pl-PL" dirty="0" err="1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zachowań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 </a:t>
            </a:r>
            <a:r>
              <a:rPr lang="pl-PL" dirty="0" smtClean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 poprawiających </a:t>
            </a:r>
            <a:r>
              <a:rPr lang="pl-PL" dirty="0">
                <a:ln>
                  <a:solidFill>
                    <a:schemeClr val="tx1">
                      <a:alpha val="25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efektywne i racjonalne wykorzystanie energii, jako środków sprzyjających ochronie środowiska i budowaniu społeczeństwa świadomego, opartego na wiedzy i działającego zgodnie z zasadami zrównoważonego rozwoju.</a:t>
            </a:r>
          </a:p>
        </p:txBody>
      </p:sp>
    </p:spTree>
    <p:extLst>
      <p:ext uri="{BB962C8B-B14F-4D97-AF65-F5344CB8AC3E}">
        <p14:creationId xmlns="" xmlns:p14="http://schemas.microsoft.com/office/powerpoint/2010/main" val="39371340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19672" y="836712"/>
            <a:ext cx="64087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Opis założeń:</a:t>
            </a:r>
          </a:p>
          <a:p>
            <a:r>
              <a:rPr lang="pl-PL" sz="24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1</a:t>
            </a:r>
            <a:r>
              <a:rPr lang="pl-PL" sz="2400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.Zbadanie budynków szkolnych po przeprowadzonej termomodernizacji oraz urządzeń i instalacji energii elektrycznej i cieplnej znajdujących się na terenie szkoły.</a:t>
            </a:r>
          </a:p>
          <a:p>
            <a:r>
              <a:rPr lang="pl-PL" sz="24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2</a:t>
            </a:r>
            <a:r>
              <a:rPr lang="pl-PL" sz="2400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.Ocena przeprowadzanej termomodernizacji pod względem efektywności energetycznej.</a:t>
            </a:r>
          </a:p>
          <a:p>
            <a:r>
              <a:rPr lang="pl-PL" sz="24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3</a:t>
            </a:r>
            <a:r>
              <a:rPr lang="pl-PL" sz="2400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.Ocena prawidłowego funkcjonowania urządzeń instalacji maszynowni basenu.</a:t>
            </a:r>
          </a:p>
          <a:p>
            <a:r>
              <a:rPr lang="pl-PL" sz="2400" b="1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4</a:t>
            </a:r>
            <a:r>
              <a:rPr lang="pl-PL" sz="2400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.Sporządzenie dokumentacji </a:t>
            </a:r>
            <a:r>
              <a:rPr lang="pl-PL" sz="24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z przeprowadzonych </a:t>
            </a:r>
            <a:r>
              <a:rPr lang="pl-PL" sz="2400" dirty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5">
                      <a:lumMod val="75000"/>
                      <a:alpha val="25000"/>
                    </a:schemeClr>
                  </a:glow>
                </a:effectLst>
              </a:rPr>
              <a:t>badań.</a:t>
            </a:r>
          </a:p>
        </p:txBody>
      </p:sp>
    </p:spTree>
    <p:extLst>
      <p:ext uri="{BB962C8B-B14F-4D97-AF65-F5344CB8AC3E}">
        <p14:creationId xmlns="" xmlns:p14="http://schemas.microsoft.com/office/powerpoint/2010/main" val="5588937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Kon\Pulpit\Projekt Kamera\Projekt Kamera\Nowy folder\100_10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48" r="19511" b="19352"/>
          <a:stretch/>
        </p:blipFill>
        <p:spPr bwMode="auto">
          <a:xfrm>
            <a:off x="4824028" y="836712"/>
            <a:ext cx="3716763" cy="368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83568" y="4797152"/>
            <a:ext cx="78572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Na termogramie widać wpływ zimnego powietrza (ciemno-niebieskie miejsca). Przyczyną tego może być źle osadzone okno i uszkodzona lub wadliwa uszczelka. Największe nieszczelności są oznaczone niebieskimi trójkątami  </a:t>
            </a:r>
            <a:endParaRPr lang="pl-PL" sz="1500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744416" cy="368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059832" y="116632"/>
            <a:ext cx="2993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Korytarz pawilon</a:t>
            </a:r>
            <a:endParaRPr lang="pl-PL" sz="32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88899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8" y="908720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Documents and Settings\Kon\Pulpit\Projekt Kamera\Projekt Kamera\Nowy folder\100_10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82" t="2995" r="22668" b="23566"/>
          <a:stretch/>
        </p:blipFill>
        <p:spPr bwMode="auto">
          <a:xfrm>
            <a:off x="4721728" y="914416"/>
            <a:ext cx="3744416" cy="3607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81268" y="4941168"/>
            <a:ext cx="7884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Na termogramie widzimy niewielkie nieszczelności w obszarach Ar1 i Ar2 natomiast   obszar Ar3 jest przykładem dobrego uszczelnienia okna.  </a:t>
            </a:r>
            <a:endParaRPr lang="pl-PL" sz="1500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027174" y="116632"/>
            <a:ext cx="2993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Korytarz pawilon</a:t>
            </a:r>
            <a:endParaRPr lang="pl-PL" sz="32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0356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4724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Documents and Settings\Kon\Pulpit\Projekt Kamera\Projekt Kamera\Nowy folder\100_1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47" t="26825" r="28908" b="15982"/>
          <a:stretch/>
        </p:blipFill>
        <p:spPr bwMode="auto">
          <a:xfrm>
            <a:off x="4797104" y="984724"/>
            <a:ext cx="3816424" cy="3574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1560" y="4869160"/>
            <a:ext cx="8001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 smtClean="0">
                <a:solidFill>
                  <a:schemeClr val="bg1"/>
                </a:solidFill>
              </a:rPr>
              <a:t>Jest to termogram zrobiony z zewnętrznej strony budynku. Widać na nim wypływ ciepłego powietrza z wnętrza budynku(czerwony i biały kolor) . Widać że uszczelki w oknach są wadliwe .</a:t>
            </a:r>
            <a:endParaRPr lang="pl-PL" sz="1500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801550" y="184284"/>
            <a:ext cx="5621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Pawilon okna od strony parkingu</a:t>
            </a:r>
            <a:endParaRPr lang="pl-PL" sz="32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94856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Documents and Settings\Kon\Pulpit\Projekt Kamera\Projekt Kamera\Nowy folder\100_10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34" t="31955" r="23340" b="24915"/>
          <a:stretch/>
        </p:blipFill>
        <p:spPr bwMode="auto">
          <a:xfrm>
            <a:off x="4788024" y="1124744"/>
            <a:ext cx="3545577" cy="3612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3872" y="5053826"/>
            <a:ext cx="7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Na termogramie widzimy jak kot emituje ciepło. Kamera termowizyjna działa niezależnie od oświetlenia, można w ten sposób odnajdywać zwierzęta w całkowitej ciemności.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461741" y="332656"/>
            <a:ext cx="1787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Zwierzęta</a:t>
            </a:r>
            <a:endParaRPr lang="pl-PL" sz="3200" dirty="0"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77581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32" y="844728"/>
            <a:ext cx="3600000" cy="359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3600000" cy="361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5576" y="472514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Na zdjęciu widać które bezpieczniki są włączone. Widzimy też że </a:t>
            </a:r>
            <a:r>
              <a:rPr lang="pl-PL" dirty="0">
                <a:solidFill>
                  <a:schemeClr val="bg1"/>
                </a:solidFill>
              </a:rPr>
              <a:t>jeden jest cieplejszy od </a:t>
            </a:r>
            <a:r>
              <a:rPr lang="pl-PL" dirty="0" smtClean="0">
                <a:solidFill>
                  <a:schemeClr val="bg1"/>
                </a:solidFill>
              </a:rPr>
              <a:t>reszty. Można przypuszczać że </a:t>
            </a:r>
            <a:r>
              <a:rPr lang="pl-PL" dirty="0">
                <a:solidFill>
                  <a:schemeClr val="bg1"/>
                </a:solidFill>
              </a:rPr>
              <a:t>powodem jest </a:t>
            </a:r>
            <a:r>
              <a:rPr lang="pl-PL" dirty="0" smtClean="0">
                <a:solidFill>
                  <a:schemeClr val="bg1"/>
                </a:solidFill>
              </a:rPr>
              <a:t>przeciążenie </a:t>
            </a:r>
            <a:r>
              <a:rPr lang="pl-PL" dirty="0">
                <a:solidFill>
                  <a:schemeClr val="bg1"/>
                </a:solidFill>
              </a:rPr>
              <a:t>danego </a:t>
            </a:r>
            <a:r>
              <a:rPr lang="pl-PL" dirty="0" smtClean="0">
                <a:solidFill>
                  <a:schemeClr val="bg1"/>
                </a:solidFill>
              </a:rPr>
              <a:t>węzła </a:t>
            </a:r>
            <a:r>
              <a:rPr lang="pl-PL" dirty="0">
                <a:solidFill>
                  <a:schemeClr val="bg1"/>
                </a:solidFill>
              </a:rPr>
              <a:t>instalacji za </a:t>
            </a:r>
            <a:r>
              <a:rPr lang="pl-PL" dirty="0" smtClean="0">
                <a:solidFill>
                  <a:schemeClr val="bg1"/>
                </a:solidFill>
              </a:rPr>
              <a:t>który </a:t>
            </a:r>
            <a:r>
              <a:rPr lang="pl-PL" dirty="0">
                <a:solidFill>
                  <a:schemeClr val="bg1"/>
                </a:solidFill>
              </a:rPr>
              <a:t>odpowiada ten bezpiecznik.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436287" y="246265"/>
            <a:ext cx="4343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>
                <a:ln>
                  <a:solidFill>
                    <a:schemeClr val="tx1">
                      <a:alpha val="50000"/>
                    </a:schemeClr>
                  </a:solidFill>
                </a:ln>
                <a:solidFill>
                  <a:schemeClr val="bg1"/>
                </a:solidFill>
                <a:effectLst>
                  <a:glow rad="114300">
                    <a:schemeClr val="accent1">
                      <a:alpha val="25000"/>
                    </a:schemeClr>
                  </a:glow>
                </a:effectLst>
              </a:rPr>
              <a:t>Skrzynka bezpiecznikowa</a:t>
            </a:r>
            <a:endParaRPr lang="pl-PL" sz="3200" dirty="0">
              <a:ln>
                <a:solidFill>
                  <a:schemeClr val="tx1">
                    <a:alpha val="50000"/>
                  </a:schemeClr>
                </a:solidFill>
              </a:ln>
              <a:solidFill>
                <a:schemeClr val="bg1"/>
              </a:solidFill>
              <a:effectLst>
                <a:glow rad="114300">
                  <a:schemeClr val="accent1">
                    <a:alpha val="2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47424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1121</Words>
  <Application>Microsoft Office PowerPoint</Application>
  <PresentationFormat>Pokaz na ekranie (4:3)</PresentationFormat>
  <Paragraphs>85</Paragraphs>
  <Slides>25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Motyw pakietu Office</vt:lpstr>
      <vt:lpstr>Badania obiektów na terenie Zespołu Szkół Technicznych z zastosowaniem kamery termowizyjnej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Badania obiektów na terenie Zespołu Szkół Technicznych z zastosowaniem kamery termowizyjne</dc:title>
  <cp:lastModifiedBy>3m1-31</cp:lastModifiedBy>
  <cp:revision>64</cp:revision>
  <dcterms:modified xsi:type="dcterms:W3CDTF">2013-04-05T10:31:58Z</dcterms:modified>
</cp:coreProperties>
</file>